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
  </p:notesMasterIdLst>
  <p:sldIdLst>
    <p:sldId id="256" r:id="rId2"/>
    <p:sldId id="259" r:id="rId3"/>
    <p:sldId id="257" r:id="rId4"/>
    <p:sldId id="258" r:id="rId5"/>
    <p:sldId id="260" r:id="rId6"/>
    <p:sldId id="262" r:id="rId7"/>
    <p:sldId id="261"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8" autoAdjust="0"/>
    <p:restoredTop sz="94660"/>
  </p:normalViewPr>
  <p:slideViewPr>
    <p:cSldViewPr snapToGrid="0">
      <p:cViewPr varScale="1">
        <p:scale>
          <a:sx n="100" d="100"/>
          <a:sy n="100" d="100"/>
        </p:scale>
        <p:origin x="90"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5FDEB7-0DF0-4E4C-B04E-27F530B5D5A2}" type="datetimeFigureOut">
              <a:rPr lang="en-US" smtClean="0"/>
              <a:t>4/28/2024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E8A4B-156B-4EAB-BA40-5E53E656ED13}" type="slidenum">
              <a:rPr lang="en-US" smtClean="0"/>
              <a:t>‹#›</a:t>
            </a:fld>
            <a:endParaRPr lang="en-US"/>
          </a:p>
        </p:txBody>
      </p:sp>
    </p:spTree>
    <p:extLst>
      <p:ext uri="{BB962C8B-B14F-4D97-AF65-F5344CB8AC3E}">
        <p14:creationId xmlns:p14="http://schemas.microsoft.com/office/powerpoint/2010/main" val="625403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a:t>
            </a:r>
            <a:r>
              <a:rPr lang="en-US" baseline="0" dirty="0" smtClean="0"/>
              <a:t> my name is Ed Rantanen, this is Leaflet Demonstration </a:t>
            </a:r>
            <a:r>
              <a:rPr lang="en-US" baseline="0" dirty="0" smtClean="0"/>
              <a:t> - this will be an elevator </a:t>
            </a:r>
            <a:r>
              <a:rPr lang="en-US" baseline="0" dirty="0" err="1" smtClean="0"/>
              <a:t>pictch</a:t>
            </a:r>
            <a:r>
              <a:rPr lang="en-US" baseline="0" dirty="0" smtClean="0"/>
              <a:t> – any </a:t>
            </a:r>
            <a:r>
              <a:rPr lang="en-US" baseline="0" dirty="0" err="1" smtClean="0"/>
              <a:t>url</a:t>
            </a:r>
            <a:r>
              <a:rPr lang="en-US" baseline="0" dirty="0" smtClean="0"/>
              <a:t> can be looked at a later point</a:t>
            </a:r>
            <a:endParaRPr lang="en-US" dirty="0"/>
          </a:p>
        </p:txBody>
      </p:sp>
      <p:sp>
        <p:nvSpPr>
          <p:cNvPr id="4" name="Slide Number Placeholder 3"/>
          <p:cNvSpPr>
            <a:spLocks noGrp="1"/>
          </p:cNvSpPr>
          <p:nvPr>
            <p:ph type="sldNum" sz="quarter" idx="10"/>
          </p:nvPr>
        </p:nvSpPr>
        <p:spPr/>
        <p:txBody>
          <a:bodyPr/>
          <a:lstStyle/>
          <a:p>
            <a:fld id="{1D2E8A4B-156B-4EAB-BA40-5E53E656ED13}" type="slidenum">
              <a:rPr lang="en-US" smtClean="0"/>
              <a:t>1</a:t>
            </a:fld>
            <a:endParaRPr lang="en-US"/>
          </a:p>
        </p:txBody>
      </p:sp>
    </p:spTree>
    <p:extLst>
      <p:ext uri="{BB962C8B-B14F-4D97-AF65-F5344CB8AC3E}">
        <p14:creationId xmlns:p14="http://schemas.microsoft.com/office/powerpoint/2010/main" val="373759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2E8A4B-156B-4EAB-BA40-5E53E656ED13}" type="slidenum">
              <a:rPr lang="en-US" smtClean="0"/>
              <a:t>2</a:t>
            </a:fld>
            <a:endParaRPr lang="en-US"/>
          </a:p>
        </p:txBody>
      </p:sp>
    </p:spTree>
    <p:extLst>
      <p:ext uri="{BB962C8B-B14F-4D97-AF65-F5344CB8AC3E}">
        <p14:creationId xmlns:p14="http://schemas.microsoft.com/office/powerpoint/2010/main" val="3147174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British Oceanographic Data </a:t>
            </a:r>
            <a:r>
              <a:rPr lang="en-US" b="1" dirty="0" smtClean="0"/>
              <a:t>Centre – </a:t>
            </a:r>
            <a:r>
              <a:rPr lang="en-US" b="1" dirty="0" err="1" smtClean="0"/>
              <a:t>geotif</a:t>
            </a:r>
            <a:r>
              <a:rPr lang="en-US" b="1" baseline="0" dirty="0" smtClean="0"/>
              <a:t> and grid data in a </a:t>
            </a:r>
            <a:r>
              <a:rPr lang="en-US" b="1" baseline="0" dirty="0" err="1" smtClean="0"/>
              <a:t>netcdf</a:t>
            </a:r>
            <a:r>
              <a:rPr lang="en-US" b="1" baseline="0" dirty="0" smtClean="0"/>
              <a:t> format</a:t>
            </a:r>
            <a:endParaRPr lang="en-US" dirty="0" smtClean="0"/>
          </a:p>
          <a:p>
            <a:r>
              <a:rPr lang="en-US" dirty="0" smtClean="0"/>
              <a:t>California Cooperative Oceanic Fisheries Investigations </a:t>
            </a:r>
            <a:endParaRPr lang="en-US" dirty="0"/>
          </a:p>
        </p:txBody>
      </p:sp>
      <p:sp>
        <p:nvSpPr>
          <p:cNvPr id="4" name="Slide Number Placeholder 3"/>
          <p:cNvSpPr>
            <a:spLocks noGrp="1"/>
          </p:cNvSpPr>
          <p:nvPr>
            <p:ph type="sldNum" sz="quarter" idx="10"/>
          </p:nvPr>
        </p:nvSpPr>
        <p:spPr/>
        <p:txBody>
          <a:bodyPr/>
          <a:lstStyle/>
          <a:p>
            <a:fld id="{1D2E8A4B-156B-4EAB-BA40-5E53E656ED13}" type="slidenum">
              <a:rPr lang="en-US" smtClean="0"/>
              <a:t>3</a:t>
            </a:fld>
            <a:endParaRPr lang="en-US"/>
          </a:p>
        </p:txBody>
      </p:sp>
    </p:spTree>
    <p:extLst>
      <p:ext uri="{BB962C8B-B14F-4D97-AF65-F5344CB8AC3E}">
        <p14:creationId xmlns:p14="http://schemas.microsoft.com/office/powerpoint/2010/main" val="4216837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Tools and libraries</a:t>
            </a:r>
            <a:r>
              <a:rPr lang="en-US" baseline="0" dirty="0" smtClean="0"/>
              <a:t> used – Docker/NPM/</a:t>
            </a:r>
            <a:r>
              <a:rPr lang="en-US" baseline="0" dirty="0" err="1" smtClean="0"/>
              <a:t>geoserver</a:t>
            </a:r>
            <a:r>
              <a:rPr lang="en-US" baseline="0" dirty="0" smtClean="0"/>
              <a:t>  - running as a system – utilizing different ports. </a:t>
            </a:r>
            <a:endParaRPr lang="en-US" dirty="0"/>
          </a:p>
        </p:txBody>
      </p:sp>
      <p:sp>
        <p:nvSpPr>
          <p:cNvPr id="4" name="Slide Number Placeholder 3"/>
          <p:cNvSpPr>
            <a:spLocks noGrp="1"/>
          </p:cNvSpPr>
          <p:nvPr>
            <p:ph type="sldNum" sz="quarter" idx="10"/>
          </p:nvPr>
        </p:nvSpPr>
        <p:spPr/>
        <p:txBody>
          <a:bodyPr/>
          <a:lstStyle/>
          <a:p>
            <a:fld id="{1D2E8A4B-156B-4EAB-BA40-5E53E656ED13}" type="slidenum">
              <a:rPr lang="en-US" smtClean="0"/>
              <a:t>4</a:t>
            </a:fld>
            <a:endParaRPr lang="en-US"/>
          </a:p>
        </p:txBody>
      </p:sp>
    </p:spTree>
    <p:extLst>
      <p:ext uri="{BB962C8B-B14F-4D97-AF65-F5344CB8AC3E}">
        <p14:creationId xmlns:p14="http://schemas.microsoft.com/office/powerpoint/2010/main" val="3258280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Tile to scale</a:t>
            </a:r>
            <a:r>
              <a:rPr lang="en-US" baseline="0" dirty="0" smtClean="0"/>
              <a:t> issue with range - </a:t>
            </a:r>
            <a:r>
              <a:rPr lang="en-US" dirty="0" smtClean="0"/>
              <a:t>investigation of sizing</a:t>
            </a:r>
          </a:p>
          <a:p>
            <a:endParaRPr lang="en-US" dirty="0"/>
          </a:p>
        </p:txBody>
      </p:sp>
      <p:sp>
        <p:nvSpPr>
          <p:cNvPr id="4" name="Slide Number Placeholder 3"/>
          <p:cNvSpPr>
            <a:spLocks noGrp="1"/>
          </p:cNvSpPr>
          <p:nvPr>
            <p:ph type="sldNum" sz="quarter" idx="10"/>
          </p:nvPr>
        </p:nvSpPr>
        <p:spPr/>
        <p:txBody>
          <a:bodyPr/>
          <a:lstStyle/>
          <a:p>
            <a:fld id="{1D2E8A4B-156B-4EAB-BA40-5E53E656ED13}" type="slidenum">
              <a:rPr lang="en-US" smtClean="0"/>
              <a:t>5</a:t>
            </a:fld>
            <a:endParaRPr lang="en-US"/>
          </a:p>
        </p:txBody>
      </p:sp>
    </p:spTree>
    <p:extLst>
      <p:ext uri="{BB962C8B-B14F-4D97-AF65-F5344CB8AC3E}">
        <p14:creationId xmlns:p14="http://schemas.microsoft.com/office/powerpoint/2010/main" val="2909177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Sld</a:t>
            </a:r>
            <a:r>
              <a:rPr lang="en-US" dirty="0" smtClean="0"/>
              <a:t> </a:t>
            </a:r>
            <a:endParaRPr lang="en-US" dirty="0"/>
          </a:p>
        </p:txBody>
      </p:sp>
      <p:sp>
        <p:nvSpPr>
          <p:cNvPr id="4" name="Slide Number Placeholder 3"/>
          <p:cNvSpPr>
            <a:spLocks noGrp="1"/>
          </p:cNvSpPr>
          <p:nvPr>
            <p:ph type="sldNum" sz="quarter" idx="10"/>
          </p:nvPr>
        </p:nvSpPr>
        <p:spPr/>
        <p:txBody>
          <a:bodyPr/>
          <a:lstStyle/>
          <a:p>
            <a:fld id="{1D2E8A4B-156B-4EAB-BA40-5E53E656ED13}" type="slidenum">
              <a:rPr lang="en-US" smtClean="0"/>
              <a:t>6</a:t>
            </a:fld>
            <a:endParaRPr lang="en-US"/>
          </a:p>
        </p:txBody>
      </p:sp>
    </p:spTree>
    <p:extLst>
      <p:ext uri="{BB962C8B-B14F-4D97-AF65-F5344CB8AC3E}">
        <p14:creationId xmlns:p14="http://schemas.microsoft.com/office/powerpoint/2010/main" val="3513847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image shows a sensor</a:t>
            </a:r>
            <a:r>
              <a:rPr lang="en-US" baseline="0" dirty="0" smtClean="0"/>
              <a:t> array with depth triggered </a:t>
            </a:r>
            <a:r>
              <a:rPr lang="en-US" baseline="0" dirty="0" err="1" smtClean="0"/>
              <a:t>sampleling</a:t>
            </a:r>
            <a:r>
              <a:rPr lang="en-US" baseline="0" dirty="0" smtClean="0"/>
              <a:t>  -- 2</a:t>
            </a:r>
            <a:r>
              <a:rPr lang="en-US" baseline="30000" dirty="0" smtClean="0"/>
              <a:t>nd</a:t>
            </a:r>
            <a:r>
              <a:rPr lang="en-US" baseline="0" dirty="0" smtClean="0"/>
              <a:t> image shows the basic geo tiff utilized as a black and white image</a:t>
            </a:r>
            <a:endParaRPr lang="en-US" dirty="0"/>
          </a:p>
        </p:txBody>
      </p:sp>
      <p:sp>
        <p:nvSpPr>
          <p:cNvPr id="4" name="Slide Number Placeholder 3"/>
          <p:cNvSpPr>
            <a:spLocks noGrp="1"/>
          </p:cNvSpPr>
          <p:nvPr>
            <p:ph type="sldNum" sz="quarter" idx="10"/>
          </p:nvPr>
        </p:nvSpPr>
        <p:spPr/>
        <p:txBody>
          <a:bodyPr/>
          <a:lstStyle/>
          <a:p>
            <a:fld id="{1D2E8A4B-156B-4EAB-BA40-5E53E656ED13}" type="slidenum">
              <a:rPr lang="en-US" smtClean="0"/>
              <a:t>7</a:t>
            </a:fld>
            <a:endParaRPr lang="en-US"/>
          </a:p>
        </p:txBody>
      </p:sp>
    </p:spTree>
    <p:extLst>
      <p:ext uri="{BB962C8B-B14F-4D97-AF65-F5344CB8AC3E}">
        <p14:creationId xmlns:p14="http://schemas.microsoft.com/office/powerpoint/2010/main" val="1029888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a:t>
            </a:r>
            <a:r>
              <a:rPr lang="en-US" baseline="0" dirty="0" smtClean="0"/>
              <a:t> </a:t>
            </a:r>
            <a:r>
              <a:rPr lang="en-US" baseline="0" dirty="0" err="1" smtClean="0"/>
              <a:t>docker</a:t>
            </a:r>
            <a:r>
              <a:rPr lang="en-US" baseline="0" dirty="0" smtClean="0"/>
              <a:t> interface and </a:t>
            </a:r>
            <a:r>
              <a:rPr lang="en-US" baseline="0" dirty="0" err="1" smtClean="0"/>
              <a:t>npm</a:t>
            </a:r>
            <a:r>
              <a:rPr lang="en-US" baseline="0" dirty="0" smtClean="0"/>
              <a:t> - </a:t>
            </a:r>
            <a:endParaRPr lang="en-US" dirty="0"/>
          </a:p>
        </p:txBody>
      </p:sp>
      <p:sp>
        <p:nvSpPr>
          <p:cNvPr id="4" name="Slide Number Placeholder 3"/>
          <p:cNvSpPr>
            <a:spLocks noGrp="1"/>
          </p:cNvSpPr>
          <p:nvPr>
            <p:ph type="sldNum" sz="quarter" idx="10"/>
          </p:nvPr>
        </p:nvSpPr>
        <p:spPr/>
        <p:txBody>
          <a:bodyPr/>
          <a:lstStyle/>
          <a:p>
            <a:fld id="{1D2E8A4B-156B-4EAB-BA40-5E53E656ED13}" type="slidenum">
              <a:rPr lang="en-US" smtClean="0"/>
              <a:t>8</a:t>
            </a:fld>
            <a:endParaRPr lang="en-US"/>
          </a:p>
        </p:txBody>
      </p:sp>
    </p:spTree>
    <p:extLst>
      <p:ext uri="{BB962C8B-B14F-4D97-AF65-F5344CB8AC3E}">
        <p14:creationId xmlns:p14="http://schemas.microsoft.com/office/powerpoint/2010/main" val="83972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4/28/2024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4/28/2024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4/28/2024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4/28/2024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4/28/2024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4/28/2024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4/28/2024</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4/28/2024</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4/28/2024</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4/28/2024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4/28/2024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4/28/2024</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hc"/>
          <p:cNvSpPr txBox="1"/>
          <p:nvPr userDrawn="1"/>
        </p:nvSpPr>
        <p:spPr>
          <a:xfrm>
            <a:off x="0" y="0"/>
            <a:ext cx="12192000" cy="369332"/>
          </a:xfrm>
          <a:prstGeom prst="rect">
            <a:avLst/>
          </a:prstGeom>
          <a:noFill/>
        </p:spPr>
        <p:txBody>
          <a:bodyPr vert="horz" rtlCol="0">
            <a:spAutoFit/>
          </a:bodyPr>
          <a:lstStyle/>
          <a:p>
            <a:endParaRPr lang="en-US">
              <a:solidFill>
                <a:schemeClr val="tx1"/>
              </a:solidFill>
            </a:endParaRPr>
          </a:p>
        </p:txBody>
      </p:sp>
      <p:sp>
        <p:nvSpPr>
          <p:cNvPr id="9" name="fc"/>
          <p:cNvSpPr txBox="1"/>
          <p:nvPr userDrawn="1"/>
        </p:nvSpPr>
        <p:spPr>
          <a:xfrm>
            <a:off x="0" y="6520180"/>
            <a:ext cx="12192000" cy="369332"/>
          </a:xfrm>
          <a:prstGeom prst="rect">
            <a:avLst/>
          </a:prstGeom>
          <a:noFill/>
        </p:spPr>
        <p:txBody>
          <a:bodyPr vert="horz" rtlCol="0">
            <a:spAutoFit/>
          </a:bodyPr>
          <a:lstStyle/>
          <a:p>
            <a:endParaRPr lang="en-US">
              <a:solidFill>
                <a:schemeClr val="tx1"/>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bodc.ac.uk/data/open_download/gebco/gebco_2023_sub_ice_topo/geotif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calcofi.org/data/oceanographic-data/bottle-database/" TargetMode="External"/><Relationship Id="rId4" Type="http://schemas.openxmlformats.org/officeDocument/2006/relationships/hyperlink" Target="https://www.bodc.ac.uk/data/open_download/ibcao/ibcao_v4_2_13_400m/cfnetcdf/"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Leaflet Demonstration</a:t>
            </a:r>
            <a:endParaRPr lang="en-US" dirty="0"/>
          </a:p>
        </p:txBody>
      </p:sp>
      <p:sp>
        <p:nvSpPr>
          <p:cNvPr id="3" name="Subtitle 2"/>
          <p:cNvSpPr>
            <a:spLocks noGrp="1"/>
          </p:cNvSpPr>
          <p:nvPr>
            <p:ph type="subTitle" idx="1"/>
          </p:nvPr>
        </p:nvSpPr>
        <p:spPr/>
        <p:txBody>
          <a:bodyPr/>
          <a:lstStyle/>
          <a:p>
            <a:r>
              <a:rPr lang="en-US" dirty="0" smtClean="0"/>
              <a:t>By Ed Rantanen</a:t>
            </a:r>
            <a:endParaRPr lang="en-US" dirty="0"/>
          </a:p>
        </p:txBody>
      </p:sp>
    </p:spTree>
    <p:extLst>
      <p:ext uri="{BB962C8B-B14F-4D97-AF65-F5344CB8AC3E}">
        <p14:creationId xmlns:p14="http://schemas.microsoft.com/office/powerpoint/2010/main" val="30221837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pPr marL="0" indent="0">
              <a:buNone/>
            </a:pPr>
            <a:r>
              <a:rPr lang="en-US" dirty="0" smtClean="0"/>
              <a:t>The initial proposal was to use Deep sea data and to build layers across a map that integrated with Bathymetric grid data. </a:t>
            </a:r>
            <a:br>
              <a:rPr lang="en-US" dirty="0" smtClean="0"/>
            </a:br>
            <a:r>
              <a:rPr lang="en-US" dirty="0" smtClean="0"/>
              <a:t>This was partially done utilizing with an extend Leaflet library called, Leaflet-elevation.  For this exercise </a:t>
            </a:r>
            <a:r>
              <a:rPr lang="en-US" dirty="0"/>
              <a:t>p</a:t>
            </a:r>
            <a:r>
              <a:rPr lang="en-US" dirty="0" smtClean="0"/>
              <a:t>rofiles are built of the ocean floor by pulling grid data from GEBCO.org. Ocean floor profiles are built as tracks. The amount of time taken for this project did not allow for an integration of the deep sea data set. Even though </a:t>
            </a:r>
            <a:r>
              <a:rPr lang="en-US" smtClean="0"/>
              <a:t>a pre-process </a:t>
            </a:r>
            <a:r>
              <a:rPr lang="en-US" dirty="0" smtClean="0"/>
              <a:t>was completed </a:t>
            </a:r>
            <a:r>
              <a:rPr lang="en-US" smtClean="0"/>
              <a:t>on this data set. </a:t>
            </a:r>
            <a:endParaRPr lang="en-US" dirty="0"/>
          </a:p>
        </p:txBody>
      </p:sp>
    </p:spTree>
    <p:extLst>
      <p:ext uri="{BB962C8B-B14F-4D97-AF65-F5344CB8AC3E}">
        <p14:creationId xmlns:p14="http://schemas.microsoft.com/office/powerpoint/2010/main" val="19467574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Acquisition</a:t>
            </a:r>
            <a:endParaRPr lang="en-US" dirty="0"/>
          </a:p>
        </p:txBody>
      </p:sp>
      <p:sp>
        <p:nvSpPr>
          <p:cNvPr id="3" name="Content Placeholder 2"/>
          <p:cNvSpPr>
            <a:spLocks noGrp="1"/>
          </p:cNvSpPr>
          <p:nvPr>
            <p:ph idx="1"/>
          </p:nvPr>
        </p:nvSpPr>
        <p:spPr>
          <a:xfrm>
            <a:off x="1579418" y="1672936"/>
            <a:ext cx="8990721" cy="4377008"/>
          </a:xfrm>
        </p:spPr>
        <p:txBody>
          <a:bodyPr>
            <a:normAutofit/>
          </a:bodyPr>
          <a:lstStyle/>
          <a:p>
            <a:r>
              <a:rPr lang="en-US" dirty="0" smtClean="0"/>
              <a:t>Map Imagery</a:t>
            </a:r>
            <a:br>
              <a:rPr lang="en-US" dirty="0" smtClean="0"/>
            </a:br>
            <a:r>
              <a:rPr lang="en-US" dirty="0" smtClean="0">
                <a:hlinkClick r:id="rId3"/>
              </a:rPr>
              <a:t>https</a:t>
            </a:r>
            <a:r>
              <a:rPr lang="en-US" dirty="0">
                <a:hlinkClick r:id="rId3"/>
              </a:rPr>
              <a:t>://www.bodc.ac.uk/data/open_download/gebco/gebco_2023_sub_ice_topo/geotiff</a:t>
            </a:r>
            <a:r>
              <a:rPr lang="en-US" dirty="0" smtClean="0">
                <a:hlinkClick r:id="rId3"/>
              </a:rPr>
              <a:t>/</a:t>
            </a:r>
            <a:r>
              <a:rPr lang="en-US" dirty="0" smtClean="0"/>
              <a:t>  (each Tiff approx. 500M within zip)</a:t>
            </a:r>
            <a:r>
              <a:rPr lang="en-US" dirty="0"/>
              <a:t/>
            </a:r>
            <a:br>
              <a:rPr lang="en-US" dirty="0"/>
            </a:br>
            <a:r>
              <a:rPr lang="en-US" dirty="0"/>
              <a:t>User Defined - https://download.gebco.net/</a:t>
            </a:r>
            <a:endParaRPr lang="en-US" dirty="0" smtClean="0"/>
          </a:p>
          <a:p>
            <a:r>
              <a:rPr lang="en-US" dirty="0" smtClean="0"/>
              <a:t>Dimensional Data</a:t>
            </a:r>
            <a:br>
              <a:rPr lang="en-US" dirty="0" smtClean="0"/>
            </a:br>
            <a:r>
              <a:rPr lang="en-US" dirty="0" smtClean="0">
                <a:hlinkClick r:id="rId4"/>
              </a:rPr>
              <a:t>https</a:t>
            </a:r>
            <a:r>
              <a:rPr lang="en-US" dirty="0">
                <a:hlinkClick r:id="rId4"/>
              </a:rPr>
              <a:t>://www.bodc.ac.uk/data/open_download/ibcao/ibcao_v4_2_13_400m/cfnetcdf</a:t>
            </a:r>
            <a:r>
              <a:rPr lang="en-US" dirty="0" smtClean="0">
                <a:hlinkClick r:id="rId4"/>
              </a:rPr>
              <a:t>/</a:t>
            </a:r>
            <a:endParaRPr lang="en-US" dirty="0" smtClean="0"/>
          </a:p>
          <a:p>
            <a:r>
              <a:rPr lang="en-US" dirty="0" smtClean="0"/>
              <a:t>Scientific Data – Oceanographic</a:t>
            </a:r>
            <a:br>
              <a:rPr lang="en-US" dirty="0" smtClean="0"/>
            </a:br>
            <a:r>
              <a:rPr lang="en-US" dirty="0" smtClean="0">
                <a:hlinkClick r:id="rId5"/>
              </a:rPr>
              <a:t>https</a:t>
            </a:r>
            <a:r>
              <a:rPr lang="en-US" dirty="0">
                <a:hlinkClick r:id="rId5"/>
              </a:rPr>
              <a:t>://</a:t>
            </a:r>
            <a:r>
              <a:rPr lang="en-US">
                <a:hlinkClick r:id="rId5"/>
              </a:rPr>
              <a:t>calcofi.org/data/oceanographic-data/bottle-database</a:t>
            </a:r>
            <a:r>
              <a:rPr lang="en-US" smtClean="0">
                <a:hlinkClick r:id="rId5"/>
              </a:rPr>
              <a:t>/</a:t>
            </a:r>
            <a:endParaRPr lang="en-US" smtClean="0"/>
          </a:p>
          <a:p>
            <a:pPr marL="0" indent="0">
              <a:buNone/>
            </a:pPr>
            <a:endParaRPr lang="en-US" dirty="0" smtClean="0"/>
          </a:p>
          <a:p>
            <a:endParaRPr lang="en-US" dirty="0"/>
          </a:p>
        </p:txBody>
      </p:sp>
    </p:spTree>
    <p:extLst>
      <p:ext uri="{BB962C8B-B14F-4D97-AF65-F5344CB8AC3E}">
        <p14:creationId xmlns:p14="http://schemas.microsoft.com/office/powerpoint/2010/main" val="22018607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and Libraries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543120921"/>
              </p:ext>
            </p:extLst>
          </p:nvPr>
        </p:nvGraphicFramePr>
        <p:xfrm>
          <a:off x="2278746" y="2203740"/>
          <a:ext cx="2054263" cy="2966720"/>
        </p:xfrm>
        <a:graphic>
          <a:graphicData uri="http://schemas.openxmlformats.org/drawingml/2006/table">
            <a:tbl>
              <a:tblPr firstRow="1" bandRow="1">
                <a:tableStyleId>{5C22544A-7EE6-4342-B048-85BDC9FD1C3A}</a:tableStyleId>
              </a:tblPr>
              <a:tblGrid>
                <a:gridCol w="2054263">
                  <a:extLst>
                    <a:ext uri="{9D8B030D-6E8A-4147-A177-3AD203B41FA5}">
                      <a16:colId xmlns:a16="http://schemas.microsoft.com/office/drawing/2014/main" val="1660003789"/>
                    </a:ext>
                  </a:extLst>
                </a:gridCol>
              </a:tblGrid>
              <a:tr h="370840">
                <a:tc>
                  <a:txBody>
                    <a:bodyPr/>
                    <a:lstStyle/>
                    <a:p>
                      <a:r>
                        <a:rPr lang="en-US" dirty="0" smtClean="0"/>
                        <a:t>Python </a:t>
                      </a:r>
                      <a:endParaRPr lang="en-US" dirty="0"/>
                    </a:p>
                  </a:txBody>
                  <a:tcPr/>
                </a:tc>
                <a:extLst>
                  <a:ext uri="{0D108BD9-81ED-4DB2-BD59-A6C34878D82A}">
                    <a16:rowId xmlns:a16="http://schemas.microsoft.com/office/drawing/2014/main" val="4182240953"/>
                  </a:ext>
                </a:extLst>
              </a:tr>
              <a:tr h="370840">
                <a:tc>
                  <a:txBody>
                    <a:bodyPr/>
                    <a:lstStyle/>
                    <a:p>
                      <a:r>
                        <a:rPr lang="en-US" dirty="0" smtClean="0"/>
                        <a:t>netCDF4</a:t>
                      </a:r>
                      <a:endParaRPr lang="en-US" dirty="0"/>
                    </a:p>
                  </a:txBody>
                  <a:tcPr/>
                </a:tc>
                <a:extLst>
                  <a:ext uri="{0D108BD9-81ED-4DB2-BD59-A6C34878D82A}">
                    <a16:rowId xmlns:a16="http://schemas.microsoft.com/office/drawing/2014/main" val="781545861"/>
                  </a:ext>
                </a:extLst>
              </a:tr>
              <a:tr h="370840">
                <a:tc>
                  <a:txBody>
                    <a:bodyPr/>
                    <a:lstStyle/>
                    <a:p>
                      <a:r>
                        <a:rPr lang="en-US" dirty="0" err="1" smtClean="0"/>
                        <a:t>numpy</a:t>
                      </a:r>
                      <a:endParaRPr lang="en-US" dirty="0"/>
                    </a:p>
                  </a:txBody>
                  <a:tcPr/>
                </a:tc>
                <a:extLst>
                  <a:ext uri="{0D108BD9-81ED-4DB2-BD59-A6C34878D82A}">
                    <a16:rowId xmlns:a16="http://schemas.microsoft.com/office/drawing/2014/main" val="1409599512"/>
                  </a:ext>
                </a:extLst>
              </a:tr>
              <a:tr h="370840">
                <a:tc>
                  <a:txBody>
                    <a:bodyPr/>
                    <a:lstStyle/>
                    <a:p>
                      <a:r>
                        <a:rPr lang="en-US" dirty="0" smtClean="0"/>
                        <a:t>csv</a:t>
                      </a:r>
                      <a:endParaRPr lang="en-US" dirty="0"/>
                    </a:p>
                  </a:txBody>
                  <a:tcPr/>
                </a:tc>
                <a:extLst>
                  <a:ext uri="{0D108BD9-81ED-4DB2-BD59-A6C34878D82A}">
                    <a16:rowId xmlns:a16="http://schemas.microsoft.com/office/drawing/2014/main" val="4263851436"/>
                  </a:ext>
                </a:extLst>
              </a:tr>
              <a:tr h="370840">
                <a:tc>
                  <a:txBody>
                    <a:bodyPr/>
                    <a:lstStyle/>
                    <a:p>
                      <a:r>
                        <a:rPr lang="en-US" dirty="0" smtClean="0"/>
                        <a:t>pandas</a:t>
                      </a:r>
                      <a:endParaRPr lang="en-US" dirty="0"/>
                    </a:p>
                  </a:txBody>
                  <a:tcPr/>
                </a:tc>
                <a:extLst>
                  <a:ext uri="{0D108BD9-81ED-4DB2-BD59-A6C34878D82A}">
                    <a16:rowId xmlns:a16="http://schemas.microsoft.com/office/drawing/2014/main" val="322165011"/>
                  </a:ext>
                </a:extLst>
              </a:tr>
              <a:tr h="370840">
                <a:tc>
                  <a:txBody>
                    <a:bodyPr/>
                    <a:lstStyle/>
                    <a:p>
                      <a:r>
                        <a:rPr lang="en-US" dirty="0" err="1" smtClean="0"/>
                        <a:t>Gpx</a:t>
                      </a:r>
                      <a:r>
                        <a:rPr lang="en-US" dirty="0" smtClean="0"/>
                        <a:t>-converter</a:t>
                      </a:r>
                      <a:endParaRPr lang="en-US" dirty="0"/>
                    </a:p>
                  </a:txBody>
                  <a:tcPr/>
                </a:tc>
                <a:extLst>
                  <a:ext uri="{0D108BD9-81ED-4DB2-BD59-A6C34878D82A}">
                    <a16:rowId xmlns:a16="http://schemas.microsoft.com/office/drawing/2014/main" val="3036731806"/>
                  </a:ext>
                </a:extLst>
              </a:tr>
              <a:tr h="370840">
                <a:tc>
                  <a:txBody>
                    <a:bodyPr/>
                    <a:lstStyle/>
                    <a:p>
                      <a:r>
                        <a:rPr lang="en-US" dirty="0" err="1" smtClean="0"/>
                        <a:t>simplekml</a:t>
                      </a:r>
                      <a:endParaRPr lang="en-US" dirty="0"/>
                    </a:p>
                  </a:txBody>
                  <a:tcPr/>
                </a:tc>
                <a:extLst>
                  <a:ext uri="{0D108BD9-81ED-4DB2-BD59-A6C34878D82A}">
                    <a16:rowId xmlns:a16="http://schemas.microsoft.com/office/drawing/2014/main" val="386712981"/>
                  </a:ext>
                </a:extLst>
              </a:tr>
              <a:tr h="370840">
                <a:tc>
                  <a:txBody>
                    <a:bodyPr/>
                    <a:lstStyle/>
                    <a:p>
                      <a:r>
                        <a:rPr lang="en-US" dirty="0" smtClean="0"/>
                        <a:t>gpx2kml</a:t>
                      </a:r>
                      <a:endParaRPr lang="en-US" dirty="0"/>
                    </a:p>
                  </a:txBody>
                  <a:tcPr/>
                </a:tc>
                <a:extLst>
                  <a:ext uri="{0D108BD9-81ED-4DB2-BD59-A6C34878D82A}">
                    <a16:rowId xmlns:a16="http://schemas.microsoft.com/office/drawing/2014/main" val="365850564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665231205"/>
              </p:ext>
            </p:extLst>
          </p:nvPr>
        </p:nvGraphicFramePr>
        <p:xfrm>
          <a:off x="4959601" y="2203740"/>
          <a:ext cx="2054263" cy="1112520"/>
        </p:xfrm>
        <a:graphic>
          <a:graphicData uri="http://schemas.openxmlformats.org/drawingml/2006/table">
            <a:tbl>
              <a:tblPr firstRow="1" bandRow="1">
                <a:tableStyleId>{5C22544A-7EE6-4342-B048-85BDC9FD1C3A}</a:tableStyleId>
              </a:tblPr>
              <a:tblGrid>
                <a:gridCol w="2054263">
                  <a:extLst>
                    <a:ext uri="{9D8B030D-6E8A-4147-A177-3AD203B41FA5}">
                      <a16:colId xmlns:a16="http://schemas.microsoft.com/office/drawing/2014/main" val="4199859095"/>
                    </a:ext>
                  </a:extLst>
                </a:gridCol>
              </a:tblGrid>
              <a:tr h="370840">
                <a:tc>
                  <a:txBody>
                    <a:bodyPr/>
                    <a:lstStyle/>
                    <a:p>
                      <a:r>
                        <a:rPr lang="en-US" dirty="0" smtClean="0"/>
                        <a:t>JavaScript</a:t>
                      </a:r>
                      <a:endParaRPr lang="en-US" dirty="0"/>
                    </a:p>
                  </a:txBody>
                  <a:tcPr/>
                </a:tc>
                <a:extLst>
                  <a:ext uri="{0D108BD9-81ED-4DB2-BD59-A6C34878D82A}">
                    <a16:rowId xmlns:a16="http://schemas.microsoft.com/office/drawing/2014/main" val="2018246861"/>
                  </a:ext>
                </a:extLst>
              </a:tr>
              <a:tr h="370840">
                <a:tc>
                  <a:txBody>
                    <a:bodyPr/>
                    <a:lstStyle/>
                    <a:p>
                      <a:r>
                        <a:rPr lang="en-US" dirty="0" smtClean="0"/>
                        <a:t>Leaflet</a:t>
                      </a:r>
                    </a:p>
                  </a:txBody>
                  <a:tcPr/>
                </a:tc>
                <a:extLst>
                  <a:ext uri="{0D108BD9-81ED-4DB2-BD59-A6C34878D82A}">
                    <a16:rowId xmlns:a16="http://schemas.microsoft.com/office/drawing/2014/main" val="479433244"/>
                  </a:ext>
                </a:extLst>
              </a:tr>
              <a:tr h="370840">
                <a:tc>
                  <a:txBody>
                    <a:bodyPr/>
                    <a:lstStyle/>
                    <a:p>
                      <a:r>
                        <a:rPr lang="en-US" dirty="0" smtClean="0"/>
                        <a:t>Leaflet-elevation</a:t>
                      </a:r>
                    </a:p>
                  </a:txBody>
                  <a:tcPr/>
                </a:tc>
                <a:extLst>
                  <a:ext uri="{0D108BD9-81ED-4DB2-BD59-A6C34878D82A}">
                    <a16:rowId xmlns:a16="http://schemas.microsoft.com/office/drawing/2014/main" val="160787679"/>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790715270"/>
              </p:ext>
            </p:extLst>
          </p:nvPr>
        </p:nvGraphicFramePr>
        <p:xfrm>
          <a:off x="7543474" y="2208502"/>
          <a:ext cx="2338281" cy="1854200"/>
        </p:xfrm>
        <a:graphic>
          <a:graphicData uri="http://schemas.openxmlformats.org/drawingml/2006/table">
            <a:tbl>
              <a:tblPr firstRow="1" bandRow="1">
                <a:tableStyleId>{5C22544A-7EE6-4342-B048-85BDC9FD1C3A}</a:tableStyleId>
              </a:tblPr>
              <a:tblGrid>
                <a:gridCol w="2338281">
                  <a:extLst>
                    <a:ext uri="{9D8B030D-6E8A-4147-A177-3AD203B41FA5}">
                      <a16:colId xmlns:a16="http://schemas.microsoft.com/office/drawing/2014/main" val="4199859095"/>
                    </a:ext>
                  </a:extLst>
                </a:gridCol>
              </a:tblGrid>
              <a:tr h="370840">
                <a:tc>
                  <a:txBody>
                    <a:bodyPr/>
                    <a:lstStyle/>
                    <a:p>
                      <a:r>
                        <a:rPr lang="en-US" dirty="0" smtClean="0"/>
                        <a:t>Tools</a:t>
                      </a:r>
                      <a:endParaRPr lang="en-US" dirty="0"/>
                    </a:p>
                  </a:txBody>
                  <a:tcPr/>
                </a:tc>
                <a:extLst>
                  <a:ext uri="{0D108BD9-81ED-4DB2-BD59-A6C34878D82A}">
                    <a16:rowId xmlns:a16="http://schemas.microsoft.com/office/drawing/2014/main" val="2018246861"/>
                  </a:ext>
                </a:extLst>
              </a:tr>
              <a:tr h="370840">
                <a:tc>
                  <a:txBody>
                    <a:bodyPr/>
                    <a:lstStyle/>
                    <a:p>
                      <a:r>
                        <a:rPr lang="en-US" dirty="0" smtClean="0"/>
                        <a:t>QGIS</a:t>
                      </a:r>
                      <a:endParaRPr lang="en-US" dirty="0"/>
                    </a:p>
                  </a:txBody>
                  <a:tcPr/>
                </a:tc>
                <a:extLst>
                  <a:ext uri="{0D108BD9-81ED-4DB2-BD59-A6C34878D82A}">
                    <a16:rowId xmlns:a16="http://schemas.microsoft.com/office/drawing/2014/main" val="479433244"/>
                  </a:ext>
                </a:extLst>
              </a:tr>
              <a:tr h="370840">
                <a:tc>
                  <a:txBody>
                    <a:bodyPr/>
                    <a:lstStyle/>
                    <a:p>
                      <a:r>
                        <a:rPr lang="en-US" dirty="0" err="1" smtClean="0"/>
                        <a:t>docker</a:t>
                      </a:r>
                      <a:endParaRPr lang="en-US" dirty="0"/>
                    </a:p>
                  </a:txBody>
                  <a:tcPr/>
                </a:tc>
                <a:extLst>
                  <a:ext uri="{0D108BD9-81ED-4DB2-BD59-A6C34878D82A}">
                    <a16:rowId xmlns:a16="http://schemas.microsoft.com/office/drawing/2014/main" val="3456816865"/>
                  </a:ext>
                </a:extLst>
              </a:tr>
              <a:tr h="370840">
                <a:tc>
                  <a:txBody>
                    <a:bodyPr/>
                    <a:lstStyle/>
                    <a:p>
                      <a:r>
                        <a:rPr lang="en-US" dirty="0" err="1" smtClean="0"/>
                        <a:t>npm</a:t>
                      </a:r>
                      <a:endParaRPr lang="en-US" dirty="0"/>
                    </a:p>
                  </a:txBody>
                  <a:tcPr/>
                </a:tc>
                <a:extLst>
                  <a:ext uri="{0D108BD9-81ED-4DB2-BD59-A6C34878D82A}">
                    <a16:rowId xmlns:a16="http://schemas.microsoft.com/office/drawing/2014/main" val="2187529057"/>
                  </a:ext>
                </a:extLst>
              </a:tr>
              <a:tr h="370840">
                <a:tc>
                  <a:txBody>
                    <a:bodyPr/>
                    <a:lstStyle/>
                    <a:p>
                      <a:r>
                        <a:rPr lang="en-US" dirty="0" err="1" smtClean="0"/>
                        <a:t>GeoServer</a:t>
                      </a:r>
                      <a:endParaRPr lang="en-US" dirty="0" smtClean="0"/>
                    </a:p>
                  </a:txBody>
                  <a:tcPr/>
                </a:tc>
                <a:extLst>
                  <a:ext uri="{0D108BD9-81ED-4DB2-BD59-A6C34878D82A}">
                    <a16:rowId xmlns:a16="http://schemas.microsoft.com/office/drawing/2014/main" val="160787679"/>
                  </a:ext>
                </a:extLst>
              </a:tr>
            </a:tbl>
          </a:graphicData>
        </a:graphic>
      </p:graphicFrame>
    </p:spTree>
    <p:extLst>
      <p:ext uri="{BB962C8B-B14F-4D97-AF65-F5344CB8AC3E}">
        <p14:creationId xmlns:p14="http://schemas.microsoft.com/office/powerpoint/2010/main" val="14155062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1</a:t>
            </a:r>
            <a:r>
              <a:rPr lang="en-US" baseline="30000" dirty="0" smtClean="0"/>
              <a:t>st</a:t>
            </a:r>
            <a:r>
              <a:rPr lang="en-US" dirty="0" smtClean="0"/>
              <a:t> Pre-Processing Imagery</a:t>
            </a:r>
            <a:endParaRPr lang="en-US" dirty="0"/>
          </a:p>
        </p:txBody>
      </p:sp>
      <p:sp>
        <p:nvSpPr>
          <p:cNvPr id="3" name="Content Placeholder 2"/>
          <p:cNvSpPr>
            <a:spLocks noGrp="1"/>
          </p:cNvSpPr>
          <p:nvPr>
            <p:ph idx="1"/>
          </p:nvPr>
        </p:nvSpPr>
        <p:spPr/>
        <p:txBody>
          <a:bodyPr/>
          <a:lstStyle/>
          <a:p>
            <a:r>
              <a:rPr lang="en-US" dirty="0" smtClean="0"/>
              <a:t>First dataset pulled from GEBCO 8Gb, each tiff approx. 500M</a:t>
            </a:r>
            <a:endParaRPr lang="en-US" dirty="0"/>
          </a:p>
          <a:p>
            <a:pPr lvl="1"/>
            <a:r>
              <a:rPr lang="en-US" dirty="0" smtClean="0"/>
              <a:t>T</a:t>
            </a:r>
            <a:r>
              <a:rPr lang="en-US" dirty="0" smtClean="0"/>
              <a:t>iles </a:t>
            </a:r>
            <a:r>
              <a:rPr lang="en-US" dirty="0" smtClean="0"/>
              <a:t>built – Vancouver to Mexico</a:t>
            </a:r>
            <a:r>
              <a:rPr lang="en-US" dirty="0" smtClean="0"/>
              <a:t>, Linkage </a:t>
            </a:r>
            <a:r>
              <a:rPr lang="en-US" dirty="0" smtClean="0"/>
              <a:t>of tiles based on a type of binary tree</a:t>
            </a:r>
          </a:p>
          <a:p>
            <a:pPr lvl="2"/>
            <a:r>
              <a:rPr lang="en-US" dirty="0"/>
              <a:t>Red-Black Tree </a:t>
            </a:r>
            <a:br>
              <a:rPr lang="en-US" dirty="0"/>
            </a:br>
            <a:r>
              <a:rPr lang="en-US" dirty="0"/>
              <a:t>- noted for fast storage and retrieval of ordered information</a:t>
            </a:r>
          </a:p>
          <a:p>
            <a:pPr lvl="2"/>
            <a:r>
              <a:rPr lang="en-US" dirty="0" smtClean="0"/>
              <a:t>Range of elevation +2000m to -</a:t>
            </a:r>
            <a:r>
              <a:rPr lang="en-US" dirty="0" smtClean="0"/>
              <a:t>5000m</a:t>
            </a:r>
          </a:p>
          <a:p>
            <a:pPr lvl="2"/>
            <a:r>
              <a:rPr lang="en-US" dirty="0" smtClean="0"/>
              <a:t>With 0 being sea level</a:t>
            </a:r>
            <a:endParaRPr lang="en-US" dirty="0" smtClean="0"/>
          </a:p>
          <a:p>
            <a:pPr lvl="1"/>
            <a:r>
              <a:rPr lang="en-US" dirty="0" smtClean="0"/>
              <a:t>Tiles  and Overhead required prohibitive for AWS</a:t>
            </a:r>
          </a:p>
        </p:txBody>
      </p:sp>
    </p:spTree>
    <p:extLst>
      <p:ext uri="{BB962C8B-B14F-4D97-AF65-F5344CB8AC3E}">
        <p14:creationId xmlns:p14="http://schemas.microsoft.com/office/powerpoint/2010/main" val="34109273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2nd </a:t>
            </a:r>
            <a:r>
              <a:rPr lang="en-US" dirty="0"/>
              <a:t>Pre-Processing Imagery</a:t>
            </a:r>
          </a:p>
        </p:txBody>
      </p:sp>
      <p:sp>
        <p:nvSpPr>
          <p:cNvPr id="3" name="Content Placeholder 2"/>
          <p:cNvSpPr>
            <a:spLocks noGrp="1"/>
          </p:cNvSpPr>
          <p:nvPr>
            <p:ph idx="1"/>
          </p:nvPr>
        </p:nvSpPr>
        <p:spPr/>
        <p:txBody>
          <a:bodyPr/>
          <a:lstStyle/>
          <a:p>
            <a:r>
              <a:rPr lang="en-US" dirty="0" smtClean="0"/>
              <a:t>AWS – cost model drove 2</a:t>
            </a:r>
            <a:r>
              <a:rPr lang="en-US" baseline="30000" dirty="0" smtClean="0"/>
              <a:t>nd</a:t>
            </a:r>
            <a:r>
              <a:rPr lang="en-US" dirty="0" smtClean="0"/>
              <a:t> series of tile builds</a:t>
            </a:r>
          </a:p>
          <a:p>
            <a:r>
              <a:rPr lang="en-US" dirty="0" smtClean="0"/>
              <a:t>GEBCO - User defined </a:t>
            </a:r>
            <a:r>
              <a:rPr lang="en-US" dirty="0" err="1" smtClean="0"/>
              <a:t>geotiff</a:t>
            </a:r>
            <a:r>
              <a:rPr lang="en-US" dirty="0"/>
              <a:t> </a:t>
            </a:r>
            <a:r>
              <a:rPr lang="en-US" dirty="0" smtClean="0"/>
              <a:t>10M vs 500M per Tiff</a:t>
            </a:r>
          </a:p>
          <a:p>
            <a:r>
              <a:rPr lang="en-US" dirty="0" smtClean="0"/>
              <a:t>Range of tiles based on elevation needs separation. </a:t>
            </a:r>
          </a:p>
          <a:p>
            <a:r>
              <a:rPr lang="en-US" dirty="0" smtClean="0"/>
              <a:t>SLD built to distinguish features</a:t>
            </a:r>
          </a:p>
          <a:p>
            <a:pPr lvl="1"/>
            <a:r>
              <a:rPr lang="en-US" dirty="0" smtClean="0"/>
              <a:t>User defined classification with 11 </a:t>
            </a:r>
            <a:r>
              <a:rPr lang="en-US" dirty="0" smtClean="0"/>
              <a:t>elevation </a:t>
            </a:r>
            <a:r>
              <a:rPr lang="en-US" dirty="0" err="1" smtClean="0"/>
              <a:t>catagories</a:t>
            </a:r>
            <a:endParaRPr lang="en-US" dirty="0"/>
          </a:p>
        </p:txBody>
      </p:sp>
    </p:spTree>
    <p:extLst>
      <p:ext uri="{BB962C8B-B14F-4D97-AF65-F5344CB8AC3E}">
        <p14:creationId xmlns:p14="http://schemas.microsoft.com/office/powerpoint/2010/main" val="18533392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1767" y="4051031"/>
            <a:ext cx="2998371" cy="1998914"/>
          </a:xfrm>
          <a:prstGeom prst="rect">
            <a:avLst/>
          </a:prstGeom>
        </p:spPr>
      </p:pic>
      <p:sp>
        <p:nvSpPr>
          <p:cNvPr id="2" name="Title 1"/>
          <p:cNvSpPr>
            <a:spLocks noGrp="1"/>
          </p:cNvSpPr>
          <p:nvPr>
            <p:ph type="title"/>
          </p:nvPr>
        </p:nvSpPr>
        <p:spPr/>
        <p:txBody>
          <a:bodyPr/>
          <a:lstStyle/>
          <a:p>
            <a:r>
              <a:rPr lang="en-US" dirty="0"/>
              <a:t>Pre-Processing </a:t>
            </a:r>
            <a:r>
              <a:rPr lang="en-US" dirty="0" smtClean="0"/>
              <a:t>Data and </a:t>
            </a:r>
            <a:r>
              <a:rPr lang="en-US" dirty="0" err="1" smtClean="0"/>
              <a:t>git</a:t>
            </a:r>
            <a:r>
              <a:rPr lang="en-US" dirty="0" smtClean="0"/>
              <a:t> repo</a:t>
            </a:r>
            <a:endParaRPr lang="en-US" dirty="0"/>
          </a:p>
        </p:txBody>
      </p:sp>
      <p:sp>
        <p:nvSpPr>
          <p:cNvPr id="3" name="Content Placeholder 2"/>
          <p:cNvSpPr>
            <a:spLocks noGrp="1"/>
          </p:cNvSpPr>
          <p:nvPr>
            <p:ph idx="1"/>
          </p:nvPr>
        </p:nvSpPr>
        <p:spPr/>
        <p:txBody>
          <a:bodyPr/>
          <a:lstStyle/>
          <a:p>
            <a:r>
              <a:rPr lang="en-US" dirty="0" err="1" smtClean="0"/>
              <a:t>CaliCOFI</a:t>
            </a:r>
            <a:r>
              <a:rPr lang="en-US" dirty="0" smtClean="0"/>
              <a:t> – </a:t>
            </a:r>
            <a:r>
              <a:rPr lang="en-US" dirty="0"/>
              <a:t>Sample Data</a:t>
            </a:r>
            <a:br>
              <a:rPr lang="en-US" dirty="0"/>
            </a:br>
            <a:r>
              <a:rPr lang="en-US" sz="1400" dirty="0"/>
              <a:t>https://github.com/erantanen/salinity_investigation</a:t>
            </a:r>
            <a:endParaRPr lang="en-US" sz="1400" dirty="0" smtClean="0"/>
          </a:p>
          <a:p>
            <a:r>
              <a:rPr lang="en-US" dirty="0" smtClean="0"/>
              <a:t>GEBCO – </a:t>
            </a:r>
            <a:r>
              <a:rPr lang="en-US" dirty="0"/>
              <a:t>Grid Data</a:t>
            </a:r>
            <a:br>
              <a:rPr lang="en-US" dirty="0"/>
            </a:br>
            <a:r>
              <a:rPr lang="en-US" sz="1400" dirty="0"/>
              <a:t>https://github.com/erantanen/leaflet-salinity</a:t>
            </a:r>
            <a:endParaRPr lang="en-US" sz="1400" dirty="0" smtClean="0"/>
          </a:p>
          <a:p>
            <a:r>
              <a:rPr lang="en-US" dirty="0" smtClean="0"/>
              <a:t>GEBCO - Imagery</a:t>
            </a:r>
          </a:p>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1165" y="1587962"/>
            <a:ext cx="2978974" cy="2240049"/>
          </a:xfrm>
          <a:prstGeom prst="rect">
            <a:avLst/>
          </a:prstGeom>
        </p:spPr>
      </p:pic>
    </p:spTree>
    <p:extLst>
      <p:ext uri="{BB962C8B-B14F-4D97-AF65-F5344CB8AC3E}">
        <p14:creationId xmlns:p14="http://schemas.microsoft.com/office/powerpoint/2010/main" val="11966228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Demo</a:t>
            </a:r>
            <a:endParaRPr lang="en-US" dirty="0"/>
          </a:p>
        </p:txBody>
      </p:sp>
      <p:sp>
        <p:nvSpPr>
          <p:cNvPr id="3" name="Content Placeholder 2"/>
          <p:cNvSpPr>
            <a:spLocks noGrp="1"/>
          </p:cNvSpPr>
          <p:nvPr>
            <p:ph idx="1"/>
          </p:nvPr>
        </p:nvSpPr>
        <p:spPr/>
        <p:txBody>
          <a:bodyPr/>
          <a:lstStyle/>
          <a:p>
            <a:r>
              <a:rPr lang="en-US" dirty="0" err="1"/>
              <a:t>d</a:t>
            </a:r>
            <a:r>
              <a:rPr lang="en-US" dirty="0" err="1" smtClean="0"/>
              <a:t>ocker</a:t>
            </a:r>
            <a:r>
              <a:rPr lang="en-US" dirty="0" smtClean="0"/>
              <a:t> - </a:t>
            </a:r>
            <a:r>
              <a:rPr lang="en-US" dirty="0" err="1" smtClean="0"/>
              <a:t>geoserver</a:t>
            </a:r>
            <a:endParaRPr lang="en-US" dirty="0" smtClean="0"/>
          </a:p>
          <a:p>
            <a:r>
              <a:rPr lang="en-US" dirty="0" err="1"/>
              <a:t>n</a:t>
            </a:r>
            <a:r>
              <a:rPr lang="en-US" dirty="0" err="1" smtClean="0"/>
              <a:t>pm</a:t>
            </a:r>
            <a:r>
              <a:rPr lang="en-US" dirty="0" smtClean="0"/>
              <a:t> – http-server</a:t>
            </a:r>
          </a:p>
          <a:p>
            <a:r>
              <a:rPr lang="en-US" dirty="0" err="1"/>
              <a:t>g</a:t>
            </a:r>
            <a:r>
              <a:rPr lang="en-US" dirty="0" err="1" smtClean="0"/>
              <a:t>ithub</a:t>
            </a:r>
            <a:r>
              <a:rPr lang="en-US" dirty="0" smtClean="0"/>
              <a:t> </a:t>
            </a:r>
            <a:br>
              <a:rPr lang="en-US" dirty="0" smtClean="0"/>
            </a:br>
            <a:r>
              <a:rPr lang="en-US" dirty="0" smtClean="0"/>
              <a:t>- versioned code</a:t>
            </a:r>
          </a:p>
          <a:p>
            <a:endParaRPr lang="en-US" dirty="0"/>
          </a:p>
        </p:txBody>
      </p:sp>
      <p:pic>
        <p:nvPicPr>
          <p:cNvPr id="4" name="Picture 3"/>
          <p:cNvPicPr>
            <a:picLocks noChangeAspect="1"/>
          </p:cNvPicPr>
          <p:nvPr/>
        </p:nvPicPr>
        <p:blipFill>
          <a:blip r:embed="rId3"/>
          <a:stretch>
            <a:fillRect/>
          </a:stretch>
        </p:blipFill>
        <p:spPr>
          <a:xfrm>
            <a:off x="6755926" y="1776464"/>
            <a:ext cx="3502499" cy="2309096"/>
          </a:xfrm>
          <a:prstGeom prst="rect">
            <a:avLst/>
          </a:prstGeom>
        </p:spPr>
      </p:pic>
      <p:pic>
        <p:nvPicPr>
          <p:cNvPr id="5" name="Picture 4"/>
          <p:cNvPicPr>
            <a:picLocks noChangeAspect="1"/>
          </p:cNvPicPr>
          <p:nvPr/>
        </p:nvPicPr>
        <p:blipFill>
          <a:blip r:embed="rId4"/>
          <a:stretch>
            <a:fillRect/>
          </a:stretch>
        </p:blipFill>
        <p:spPr>
          <a:xfrm>
            <a:off x="6755926" y="4322094"/>
            <a:ext cx="3502499" cy="2273967"/>
          </a:xfrm>
          <a:prstGeom prst="rect">
            <a:avLst/>
          </a:prstGeom>
        </p:spPr>
      </p:pic>
    </p:spTree>
    <p:extLst>
      <p:ext uri="{BB962C8B-B14F-4D97-AF65-F5344CB8AC3E}">
        <p14:creationId xmlns:p14="http://schemas.microsoft.com/office/powerpoint/2010/main" val="22255153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 on? </a:t>
            </a:r>
            <a:endParaRPr lang="en-US" dirty="0"/>
          </a:p>
        </p:txBody>
      </p:sp>
      <p:sp>
        <p:nvSpPr>
          <p:cNvPr id="3" name="Content Placeholder 2"/>
          <p:cNvSpPr>
            <a:spLocks noGrp="1"/>
          </p:cNvSpPr>
          <p:nvPr>
            <p:ph idx="1"/>
          </p:nvPr>
        </p:nvSpPr>
        <p:spPr/>
        <p:txBody>
          <a:bodyPr/>
          <a:lstStyle/>
          <a:p>
            <a:r>
              <a:rPr lang="en-US" dirty="0" smtClean="0"/>
              <a:t>Build visualization as time series</a:t>
            </a:r>
          </a:p>
          <a:p>
            <a:r>
              <a:rPr lang="en-US" dirty="0" smtClean="0"/>
              <a:t>Extend data handlers</a:t>
            </a:r>
          </a:p>
          <a:p>
            <a:pPr lvl="1"/>
            <a:r>
              <a:rPr lang="en-US" dirty="0" smtClean="0"/>
              <a:t>Extend handler to include min/max feature</a:t>
            </a:r>
          </a:p>
          <a:p>
            <a:r>
              <a:rPr lang="en-US" dirty="0" smtClean="0"/>
              <a:t>Possible integration with Leaflet-Velocity</a:t>
            </a:r>
          </a:p>
          <a:p>
            <a:endParaRPr lang="en-US" dirty="0"/>
          </a:p>
        </p:txBody>
      </p:sp>
    </p:spTree>
    <p:extLst>
      <p:ext uri="{BB962C8B-B14F-4D97-AF65-F5344CB8AC3E}">
        <p14:creationId xmlns:p14="http://schemas.microsoft.com/office/powerpoint/2010/main" val="58419808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TM16401375[[fn=Madison]]</Template>
  <TotalTime>413</TotalTime>
  <Words>442</Words>
  <Application>Microsoft Office PowerPoint</Application>
  <PresentationFormat>Widescreen</PresentationFormat>
  <Paragraphs>67</Paragraphs>
  <Slides>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MS Shell Dlg 2</vt:lpstr>
      <vt:lpstr>Wingdings</vt:lpstr>
      <vt:lpstr>Wingdings 3</vt:lpstr>
      <vt:lpstr>Madison</vt:lpstr>
      <vt:lpstr>Leaflet Demonstration</vt:lpstr>
      <vt:lpstr>Overview</vt:lpstr>
      <vt:lpstr>Data Acquisition</vt:lpstr>
      <vt:lpstr>Tools and Libraries</vt:lpstr>
      <vt:lpstr> 1st Pre-Processing Imagery</vt:lpstr>
      <vt:lpstr>2nd Pre-Processing Imagery</vt:lpstr>
      <vt:lpstr>Pre-Processing Data and git repo</vt:lpstr>
      <vt:lpstr>Live Demo</vt:lpstr>
      <vt:lpstr>Follow on? </vt:lpstr>
    </vt:vector>
  </TitlesOfParts>
  <Company>ARL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Leaflet Demonstration</dc:title>
  <dc:creator>Edward Rantanen</dc:creator>
  <cp:lastModifiedBy>Edward Rantanen</cp:lastModifiedBy>
  <cp:revision>26</cp:revision>
  <dcterms:created xsi:type="dcterms:W3CDTF">2024-04-28T15:28:40Z</dcterms:created>
  <dcterms:modified xsi:type="dcterms:W3CDTF">2024-04-28T23:25:39Z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3e31c457-7c81-4289-b554-6e2c2744acd0</vt:lpwstr>
  </property>
  <property fmtid="{D5CDD505-2E9C-101B-9397-08002B2CF9AE}" pid="3" name="DataType">
    <vt:lpwstr>NULL</vt:lpwstr>
  </property>
</Properties>
</file>